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"/>
  </p:notesMasterIdLst>
  <p:sldIdLst>
    <p:sldId id="260" r:id="rId2"/>
    <p:sldId id="257" r:id="rId3"/>
    <p:sldId id="283" r:id="rId4"/>
    <p:sldId id="284" r:id="rId5"/>
    <p:sldId id="282" r:id="rId6"/>
    <p:sldId id="28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</a:t>
            </a:r>
            <a:r>
              <a:rPr lang="en-US" smtClean="0"/>
              <a:t>Aug </a:t>
            </a:r>
            <a:r>
              <a:rPr lang="en-US" smtClean="0"/>
              <a:t>26, 2019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P3 Challenge – Do Now (on slips of paper today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Identify each of the following pieces of equipment and state its purpose.</a:t>
            </a:r>
            <a:endParaRPr lang="en-US" b="1" dirty="0"/>
          </a:p>
          <a:p>
            <a:endParaRPr lang="en-US" b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482475" y="3471921"/>
            <a:ext cx="1680884" cy="1963271"/>
            <a:chOff x="1922928" y="3617258"/>
            <a:chExt cx="1080247" cy="1586754"/>
          </a:xfrm>
        </p:grpSpPr>
        <p:pic>
          <p:nvPicPr>
            <p:cNvPr id="4" name="Picture 3" descr="http://wolgemuthe.psd401.net/chemistry/images/LabEquipment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5" t="42057" b="37114"/>
            <a:stretch/>
          </p:blipFill>
          <p:spPr bwMode="auto">
            <a:xfrm>
              <a:off x="1922928" y="3617258"/>
              <a:ext cx="1080247" cy="1586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2600732" y="3792071"/>
              <a:ext cx="376517" cy="806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68035" y="3818965"/>
            <a:ext cx="2303929" cy="2420470"/>
            <a:chOff x="7171763" y="4007224"/>
            <a:chExt cx="1680884" cy="1922775"/>
          </a:xfrm>
        </p:grpSpPr>
        <p:pic>
          <p:nvPicPr>
            <p:cNvPr id="8" name="Picture 7" descr="http://wolgemuthe.psd401.net/chemistry/images/LabEquipment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84" t="18232" r="11341" b="67502"/>
            <a:stretch/>
          </p:blipFill>
          <p:spPr bwMode="auto">
            <a:xfrm>
              <a:off x="7171763" y="4007224"/>
              <a:ext cx="1680884" cy="1344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7383885" y="4931727"/>
              <a:ext cx="1256640" cy="9982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3040" y="2847703"/>
            <a:ext cx="5238206" cy="317209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Objectives</a:t>
            </a:r>
            <a:endParaRPr lang="en-US" sz="2400" b="1" dirty="0"/>
          </a:p>
          <a:p>
            <a:pPr lvl="1"/>
            <a:r>
              <a:rPr lang="en-US" sz="2000" b="1" dirty="0" smtClean="0"/>
              <a:t>To Measure </a:t>
            </a:r>
            <a:r>
              <a:rPr lang="en-US" sz="2000" b="1" dirty="0"/>
              <a:t>U</a:t>
            </a:r>
            <a:r>
              <a:rPr lang="en-US" sz="2000" b="1" dirty="0" smtClean="0"/>
              <a:t>sing a Scale</a:t>
            </a:r>
          </a:p>
          <a:p>
            <a:pPr lvl="1"/>
            <a:r>
              <a:rPr lang="en-US" sz="2000" b="1" dirty="0" smtClean="0"/>
              <a:t>To </a:t>
            </a:r>
            <a:r>
              <a:rPr lang="en-US" sz="2000" b="1" dirty="0"/>
              <a:t>Use Significant Digits</a:t>
            </a:r>
          </a:p>
          <a:p>
            <a:r>
              <a:rPr lang="en-US" sz="2400" b="1" dirty="0" smtClean="0"/>
              <a:t>Agenda</a:t>
            </a:r>
            <a:endParaRPr lang="en-US" sz="2400" b="1" dirty="0"/>
          </a:p>
          <a:p>
            <a:pPr lvl="1"/>
            <a:r>
              <a:rPr lang="en-US" sz="2000" b="1" dirty="0" smtClean="0"/>
              <a:t>Measurement</a:t>
            </a:r>
          </a:p>
          <a:p>
            <a:pPr lvl="1"/>
            <a:r>
              <a:rPr lang="en-US" sz="2000" b="1" dirty="0" smtClean="0"/>
              <a:t>Significant </a:t>
            </a:r>
            <a:r>
              <a:rPr lang="en-US" sz="2000" b="1" dirty="0"/>
              <a:t>Digits</a:t>
            </a:r>
          </a:p>
          <a:p>
            <a:pPr lvl="1"/>
            <a:r>
              <a:rPr lang="en-US" sz="2000" b="1" dirty="0" smtClean="0"/>
              <a:t>Significant </a:t>
            </a:r>
            <a:r>
              <a:rPr lang="en-US" sz="2000" b="1" dirty="0"/>
              <a:t>Digits in Calculations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508" y="2603500"/>
            <a:ext cx="4049486" cy="34163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measure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499"/>
            <a:ext cx="9749865" cy="38645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Uncertainty depends on the measurement device used and on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it is used to measure.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smallest gradation marked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the measurement device.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 to this level of precision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(certain measurement)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one more digit as an estimation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true measurement’s location between the smallest gradation marks.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(source of uncertainty/ random error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 to decide on one of the five statements below. If you can’t decide between two statements, use the odd digit between.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right on the line, 2 just above the line, 4 almost halfway, 6 a little more than halfway, 8 nearly to the next line.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sz="20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2" y="1825625"/>
            <a:ext cx="3767886" cy="479415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7" y="2586785"/>
            <a:ext cx="4461597" cy="3271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 r="-172" b="25905"/>
          <a:stretch/>
        </p:blipFill>
        <p:spPr>
          <a:xfrm>
            <a:off x="2744760" y="4604588"/>
            <a:ext cx="4230805" cy="1494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17520" y="5819434"/>
            <a:ext cx="2207622" cy="215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Exact and Inexact Numbers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499"/>
            <a:ext cx="10454409" cy="386657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Counting items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gives an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exact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number (e.g.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apples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exactly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apples)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Definitions </a:t>
            </a:r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within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measurement system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exact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numbers (e.g. exactly 12 inches = exactly 1 foot, by definition)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give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inexact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numbers (e.g.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5.7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science, we don’t use fractions.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Conversion factors </a:t>
            </a:r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measurements give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inexact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numbers. (e.g. 1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lb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approximately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0.4536 kg… to 4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sigfigs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en-US" b="1" dirty="0" smtClean="0"/>
              <a:t>Only one important exception to this rule. </a:t>
            </a:r>
            <a:r>
              <a:rPr lang="en-US" b="1" u="sng" dirty="0" smtClean="0"/>
              <a:t>(1 in </a:t>
            </a:r>
            <a:r>
              <a:rPr lang="en-US" b="1" i="1" u="sng" dirty="0" smtClean="0"/>
              <a:t>= exactly </a:t>
            </a:r>
            <a:r>
              <a:rPr lang="en-US" b="1" u="sng" dirty="0" smtClean="0"/>
              <a:t>2.54 cm</a:t>
            </a:r>
            <a:r>
              <a:rPr lang="en-US" b="1" dirty="0" smtClean="0"/>
              <a:t>)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Agreed uncertainty is ±1 for the digit in the last decimal place measured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5.7 m means 5.7 ± 0.1 m			940 m means 940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±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2.54 cm means 2.54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± 0.01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Determining Significant Figures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500"/>
            <a:ext cx="8824913" cy="3416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digits of a measured number indicate the level of precision for the measurement.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non-zero numbers are significant.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Leading zeros are never significant.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Confined zeros are always significant.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Trailing zeros are significant if and only if a decimal point is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present.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Ambiguous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numbers like 300 mL can be made clear by using a decimal point,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line over the last significant digit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or better, use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scientific notation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13600</TotalTime>
  <Words>374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 Boardroom</vt:lpstr>
      <vt:lpstr>Chemistry – Aug 26, 2019</vt:lpstr>
      <vt:lpstr>Objectives and Agenda</vt:lpstr>
      <vt:lpstr>How to measure </vt:lpstr>
      <vt:lpstr>Practice</vt:lpstr>
      <vt:lpstr>Exact and Inexact Numbers</vt:lpstr>
      <vt:lpstr>Determining Significant Figures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85</cp:revision>
  <dcterms:created xsi:type="dcterms:W3CDTF">2015-08-11T02:33:52Z</dcterms:created>
  <dcterms:modified xsi:type="dcterms:W3CDTF">2019-08-26T15:26:48Z</dcterms:modified>
</cp:coreProperties>
</file>